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notesSlides/_rels/notesSlide4.xml.rels" ContentType="application/vnd.openxmlformats-package.relationships+xml"/>
  <Override PartName="/ppt/notesSlides/_rels/notesSlide1.xml.rels" ContentType="application/vnd.openxmlformats-package.relationships+xml"/>
  <Override PartName="/ppt/notesSlides/_rels/notesSlide3.xml.rels" ContentType="application/vnd.openxmlformats-package.relationships+xml"/>
  <Override PartName="/ppt/notesSlides/notesSlide4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media/image10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s/slide13.xml" ContentType="application/vnd.openxmlformats-officedocument.presentationml.slide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8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9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4B542BEA-DF50-4F52-9190-15C2A4E6E052}" type="slidenum">
              <a:rPr b="0" lang="en-US" sz="1400" spc="-1" strike="noStrike">
                <a:latin typeface="Times New Roman"/>
              </a:rPr>
              <a:t>1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hyperlink" Target="https://bg.wikipedia.org/wiki/.NET_Framework" TargetMode="External"/><Relationship Id="rId2" Type="http://schemas.openxmlformats.org/officeDocument/2006/relationships/hyperlink" Target="https://bg.wikipedia.org/wiki/%D0%90%D0%BD%D0%B3%D0%BB%D0%B8%D0%B9%D1%81%D0%BA%D0%B8_%D0%B5%D0%B7%D0%B8%D0%BA" TargetMode="External"/><Relationship Id="rId3" Type="http://schemas.openxmlformats.org/officeDocument/2006/relationships/hyperlink" Target="https://bg.wikipedia.org/wiki/XML" TargetMode="External"/><Relationship Id="rId4" Type="http://schemas.openxmlformats.org/officeDocument/2006/relationships/slide" Target="../slides/slide3.xml"/><Relationship Id="rId5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194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470FFA56-1148-4FDC-AE24-9C485CF90854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pPr marL="216000" indent="-216000"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Xamarin предлага IDE, което позволява разработването на приложения за Android, iOS и Windows в Microsoft Visual Studio. Също така Xamarin предоставя така наречените емулатори, чрез които всеки разработчик може да тества своето приложение на виртуално мобилво устройство. </a:t>
            </a:r>
            <a:r>
              <a:rPr b="0" lang="en-US" sz="800" spc="-1" strike="noStrike">
                <a:solidFill>
                  <a:srgbClr val="000000"/>
                </a:solidFill>
                <a:latin typeface="+mn-lt"/>
                <a:ea typeface="+mn-ea"/>
              </a:rPr>
              <a:t>.</a:t>
            </a: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 Едно от най-големите предимства на </a:t>
            </a:r>
            <a:r>
              <a:rPr b="0" lang="en-US" sz="1200" spc="-1" strike="noStrike" u="sng">
                <a:solidFill>
                  <a:srgbClr val="000000"/>
                </a:solidFill>
                <a:uFillTx/>
                <a:latin typeface="+mn-lt"/>
                <a:ea typeface="+mn-ea"/>
                <a:hlinkClick r:id="rId1"/>
              </a:rPr>
              <a:t>.NET Framework</a:t>
            </a: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 и C# е вграденото автоматично управление на паметта. То освобождава програмистите от сложната задача сами да заделят памет за обектите и да търсят подходящия момент за нейното освобождаване. Това сериозно повишава производителността на програмистите и увеличава качеството на програмите, писани на C#. XAML („замъл“)(от </a:t>
            </a:r>
            <a:r>
              <a:rPr b="0" lang="en-US" sz="1200" spc="-1" strike="noStrike" u="sng">
                <a:solidFill>
                  <a:srgbClr val="000000"/>
                </a:solidFill>
                <a:uFillTx/>
                <a:latin typeface="+mn-lt"/>
                <a:ea typeface="+mn-ea"/>
                <a:hlinkClick r:id="rId2"/>
              </a:rPr>
              <a:t>английски</a:t>
            </a: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: </a:t>
            </a:r>
            <a:r>
              <a:rPr b="0" i="1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Extensible Application Markup Language</a:t>
            </a: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) e декларативен markup език използван за иницализиране на структурирани стойности и обекти. Базиран е на </a:t>
            </a:r>
            <a:r>
              <a:rPr b="0" lang="en-US" sz="1200" spc="-1" strike="noStrike" u="sng">
                <a:solidFill>
                  <a:srgbClr val="000000"/>
                </a:solidFill>
                <a:uFillTx/>
                <a:latin typeface="+mn-lt"/>
                <a:ea typeface="+mn-ea"/>
                <a:hlinkClick r:id="rId3"/>
              </a:rPr>
              <a:t>XML</a:t>
            </a: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, Синтаксисът на XAML реално е чист XML и силно наподобява HTML – идеята му е да се правят потребителски интерфейси за различни програми. Шаблонът Model-View-ViewModel (MVVM) може да се използва при всички XAML платформи. Неговата цел е да се осигури чисто разделяне на връзките между контролите от потребителския интерфейс и тяхната логика. В MVVM шаблона има 3 основни компонента: model (модел), view (изглед) и view model (изглед-модел). Всеки от тях изпълнява различна и отделна роля.  Компонентите са отделени един от друг, което от своя страна позволява:  - Размяна/подмяна на компоненти  - Вътрешната имплементация на компонент да бъде променена без това да засегне останалите  - Работата по компонентите да се извършва независимо  - Индивидуално тестване на компонентите </a:t>
            </a:r>
            <a:endParaRPr b="0" lang="en-US" sz="1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</p:txBody>
      </p:sp>
      <p:sp>
        <p:nvSpPr>
          <p:cNvPr id="197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7A141FBA-5F22-4A6B-8AF4-1B058E1CC771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Архитектурата на мобилното приложение е изградена главно на принципа на страници, всяка от които съдържа View, Model и ViewModel. Навигирането между страниците става възможно с помощта на команди и т.н. Binding на контролите към съответната команда.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Страниците използват HTTP  за връзка между мобилното приложение и сървъра, получавайки данни под формата на JSON обекти получени от сървъра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00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DB874E48-09EC-45FF-BA7C-1D97DDAC46CB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2468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913680" y="3852000"/>
            <a:ext cx="2468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217872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2178720" y="385200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1748520" y="173232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2583720" y="173232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913680" y="385200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1748520" y="385200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2583720" y="385200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913680" y="1732320"/>
            <a:ext cx="2468880" cy="4057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2468880" cy="4057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560" cy="4057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2178720" y="1732320"/>
            <a:ext cx="1204560" cy="4057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2880" cy="4496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2178720" y="1732320"/>
            <a:ext cx="1204560" cy="4057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913680" y="1732320"/>
            <a:ext cx="2468880" cy="4057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560" cy="4057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217872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2178720" y="385200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217872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2468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2468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913680" y="3852000"/>
            <a:ext cx="2468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217872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2178720" y="385200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1748520" y="173232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2583720" y="173232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913680" y="385200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1748520" y="385200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2583720" y="385200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913680" y="1732320"/>
            <a:ext cx="2468880" cy="4057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2468880" cy="4057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560" cy="4057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2178720" y="1732320"/>
            <a:ext cx="1204560" cy="4057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2468880" cy="4057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2880" cy="4496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2178720" y="1732320"/>
            <a:ext cx="1204560" cy="4057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560" cy="4057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217872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2178720" y="385200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217872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2468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2468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913680" y="3852000"/>
            <a:ext cx="2468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217872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5"/>
          <p:cNvSpPr>
            <a:spLocks noGrp="1"/>
          </p:cNvSpPr>
          <p:nvPr>
            <p:ph type="body"/>
          </p:nvPr>
        </p:nvSpPr>
        <p:spPr>
          <a:xfrm>
            <a:off x="2178720" y="385200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1748520" y="173232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2583720" y="173232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913680" y="385200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6"/>
          <p:cNvSpPr>
            <a:spLocks noGrp="1"/>
          </p:cNvSpPr>
          <p:nvPr>
            <p:ph type="body"/>
          </p:nvPr>
        </p:nvSpPr>
        <p:spPr>
          <a:xfrm>
            <a:off x="1748520" y="385200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7"/>
          <p:cNvSpPr>
            <a:spLocks noGrp="1"/>
          </p:cNvSpPr>
          <p:nvPr>
            <p:ph type="body"/>
          </p:nvPr>
        </p:nvSpPr>
        <p:spPr>
          <a:xfrm>
            <a:off x="2583720" y="385200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subTitle"/>
          </p:nvPr>
        </p:nvSpPr>
        <p:spPr>
          <a:xfrm>
            <a:off x="913680" y="1732320"/>
            <a:ext cx="2468880" cy="4057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2468880" cy="4057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560" cy="4057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2178720" y="1732320"/>
            <a:ext cx="1204560" cy="4057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560" cy="4057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body"/>
          </p:nvPr>
        </p:nvSpPr>
        <p:spPr>
          <a:xfrm>
            <a:off x="2178720" y="1732320"/>
            <a:ext cx="1204560" cy="4057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2880" cy="4496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2178720" y="1732320"/>
            <a:ext cx="1204560" cy="4057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560" cy="4057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217872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2178720" y="385200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217872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2468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2468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913680" y="3852000"/>
            <a:ext cx="2468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217872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6" name="PlaceHolder 5"/>
          <p:cNvSpPr>
            <a:spLocks noGrp="1"/>
          </p:cNvSpPr>
          <p:nvPr>
            <p:ph type="body"/>
          </p:nvPr>
        </p:nvSpPr>
        <p:spPr>
          <a:xfrm>
            <a:off x="2178720" y="385200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 type="body"/>
          </p:nvPr>
        </p:nvSpPr>
        <p:spPr>
          <a:xfrm>
            <a:off x="1748520" y="173232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4"/>
          <p:cNvSpPr>
            <a:spLocks noGrp="1"/>
          </p:cNvSpPr>
          <p:nvPr>
            <p:ph type="body"/>
          </p:nvPr>
        </p:nvSpPr>
        <p:spPr>
          <a:xfrm>
            <a:off x="2583720" y="173232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5"/>
          <p:cNvSpPr>
            <a:spLocks noGrp="1"/>
          </p:cNvSpPr>
          <p:nvPr>
            <p:ph type="body"/>
          </p:nvPr>
        </p:nvSpPr>
        <p:spPr>
          <a:xfrm>
            <a:off x="913680" y="385200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2" name="PlaceHolder 6"/>
          <p:cNvSpPr>
            <a:spLocks noGrp="1"/>
          </p:cNvSpPr>
          <p:nvPr>
            <p:ph type="body"/>
          </p:nvPr>
        </p:nvSpPr>
        <p:spPr>
          <a:xfrm>
            <a:off x="1748520" y="385200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3" name="PlaceHolder 7"/>
          <p:cNvSpPr>
            <a:spLocks noGrp="1"/>
          </p:cNvSpPr>
          <p:nvPr>
            <p:ph type="body"/>
          </p:nvPr>
        </p:nvSpPr>
        <p:spPr>
          <a:xfrm>
            <a:off x="2583720" y="3852000"/>
            <a:ext cx="794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2880" cy="4496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2178720" y="1732320"/>
            <a:ext cx="1204560" cy="4057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560" cy="4057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217872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2178720" y="385200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2178720" y="1732320"/>
            <a:ext cx="12045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246888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21" descr=""/>
          <p:cNvPicPr/>
          <p:nvPr/>
        </p:nvPicPr>
        <p:blipFill>
          <a:blip r:embed="rId3"/>
          <a:stretch/>
        </p:blipFill>
        <p:spPr>
          <a:xfrm>
            <a:off x="7293600" y="609480"/>
            <a:ext cx="3583440" cy="5204160"/>
          </a:xfrm>
          <a:prstGeom prst="rect">
            <a:avLst/>
          </a:prstGeom>
          <a:ln>
            <a:noFill/>
          </a:ln>
        </p:spPr>
      </p:pic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2468880" cy="4057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3506760" y="1732320"/>
            <a:ext cx="2468880" cy="4057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40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40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http://localhost/api/email/group/" TargetMode="External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40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1424160" y="298080"/>
            <a:ext cx="9143280" cy="114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b="0" lang="en-US" sz="5400" spc="-1" strike="noStrike">
                <a:solidFill>
                  <a:srgbClr val="e3e3e3"/>
                </a:solidFill>
                <a:latin typeface="Calisto MT"/>
              </a:rPr>
              <a:t>Дипломна работа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424080" y="1696320"/>
            <a:ext cx="11489040" cy="464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ctr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</a:pPr>
            <a:r>
              <a:rPr b="0" lang="en-US" sz="3200" spc="-1" strike="noStrike">
                <a:solidFill>
                  <a:srgbClr val="ffffff"/>
                </a:solidFill>
                <a:latin typeface="Calisto MT"/>
              </a:rPr>
              <a:t>ТЕМА-Проектиране и разработка на система за разпределение на студентско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</a:pPr>
            <a:r>
              <a:rPr b="0" lang="en-US" sz="3200" spc="-1" strike="noStrike">
                <a:solidFill>
                  <a:srgbClr val="ffffff"/>
                </a:solidFill>
                <a:latin typeface="Calisto MT"/>
              </a:rPr>
              <a:t>натоварване.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</a:pPr>
            <a:r>
              <a:rPr b="0" lang="en-US" sz="3200" spc="-1" strike="noStrike">
                <a:solidFill>
                  <a:srgbClr val="ffffff"/>
                </a:solidFill>
                <a:latin typeface="Calisto MT"/>
              </a:rPr>
              <a:t>Разработил : Борис Василев Тумбев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</a:pPr>
            <a:r>
              <a:rPr b="0" lang="en-US" sz="3200" spc="-1" strike="noStrike">
                <a:solidFill>
                  <a:srgbClr val="ffffff"/>
                </a:solidFill>
                <a:latin typeface="Calisto MT"/>
              </a:rPr>
              <a:t>Специалност : КСТ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</a:pPr>
            <a:r>
              <a:rPr b="0" lang="en-US" sz="3200" spc="-1" strike="noStrike">
                <a:solidFill>
                  <a:srgbClr val="ffffff"/>
                </a:solidFill>
                <a:latin typeface="Calisto MT"/>
              </a:rPr>
              <a:t>Факултетен номер : 367157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Град Пловдив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Ръководител: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2020 година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</a:rPr>
              <a:t>доц. д-р. Н. Каканаков</a:t>
            </a: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913680" y="1732320"/>
            <a:ext cx="5059800" cy="40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052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Ако търсения полет не съществува или няма данни за него излиза прозорец който уведомява потребителя за грешка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185" name="Контейнер за съдържание 5" descr=""/>
          <p:cNvPicPr/>
          <p:nvPr/>
        </p:nvPicPr>
        <p:blipFill>
          <a:blip r:embed="rId1"/>
          <a:stretch/>
        </p:blipFill>
        <p:spPr>
          <a:xfrm>
            <a:off x="7641720" y="609480"/>
            <a:ext cx="3038400" cy="5180760"/>
          </a:xfrm>
          <a:prstGeom prst="rect">
            <a:avLst/>
          </a:prstGeom>
          <a:ln>
            <a:noFill/>
          </a:ln>
          <a:effectLst>
            <a:outerShdw blurRad="25400" dir="17880000">
              <a:srgbClr val="000000">
                <a:alpha val="46000"/>
              </a:srgbClr>
            </a:outerShdw>
          </a:effectLst>
        </p:spPr>
      </p:pic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913680" y="1732320"/>
            <a:ext cx="5059800" cy="40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052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Прозорец с данните на полета в реално време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187" name="Контейнер за съдържание 5" descr=""/>
          <p:cNvPicPr/>
          <p:nvPr/>
        </p:nvPicPr>
        <p:blipFill>
          <a:blip r:embed="rId1"/>
          <a:stretch/>
        </p:blipFill>
        <p:spPr>
          <a:xfrm>
            <a:off x="7521840" y="609480"/>
            <a:ext cx="3126960" cy="5180760"/>
          </a:xfrm>
          <a:prstGeom prst="rect">
            <a:avLst/>
          </a:prstGeom>
          <a:ln>
            <a:noFill/>
          </a:ln>
          <a:effectLst>
            <a:outerShdw blurRad="25400" dir="17880000">
              <a:srgbClr val="000000">
                <a:alpha val="46000"/>
              </a:srgbClr>
            </a:outerShdw>
          </a:effectLst>
        </p:spPr>
      </p:pic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>
            <a:off x="913680" y="1732320"/>
            <a:ext cx="5059800" cy="40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052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Визуализиране на карта</a:t>
            </a:r>
            <a:endParaRPr b="0" lang="en-US" sz="2000" spc="-1" strike="noStrike">
              <a:latin typeface="Arial"/>
            </a:endParaRPr>
          </a:p>
          <a:p>
            <a:pPr marL="450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2000" spc="-1" strike="noStrike">
              <a:latin typeface="Arial"/>
            </a:endParaRPr>
          </a:p>
          <a:p>
            <a:pPr marL="450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2000" spc="-1" strike="noStrike">
              <a:latin typeface="Arial"/>
            </a:endParaRPr>
          </a:p>
        </p:txBody>
      </p:sp>
      <p:pic>
        <p:nvPicPr>
          <p:cNvPr id="189" name="Контейнер за съдържание 5" descr=""/>
          <p:cNvPicPr/>
          <p:nvPr/>
        </p:nvPicPr>
        <p:blipFill>
          <a:blip r:embed="rId1"/>
          <a:stretch/>
        </p:blipFill>
        <p:spPr>
          <a:xfrm>
            <a:off x="7103160" y="795960"/>
            <a:ext cx="3107880" cy="5265000"/>
          </a:xfrm>
          <a:prstGeom prst="rect">
            <a:avLst/>
          </a:prstGeom>
          <a:ln>
            <a:noFill/>
          </a:ln>
          <a:effectLst>
            <a:outerShdw blurRad="25400" dir="17880000">
              <a:srgbClr val="000000">
                <a:alpha val="46000"/>
              </a:srgbClr>
            </a:outerShdw>
          </a:effectLst>
        </p:spPr>
      </p:pic>
    </p:spTree>
  </p:cSld>
  <mc:AlternateContent>
    <mc:Choice Requires="p14">
      <p:transition spd="slow">
        <p14:prism/>
      </p:transition>
    </mc:Choice>
    <mc:Fallback>
      <p:transition spd="slow">
        <p:fade/>
      </p:transition>
    </mc:Fallback>
  </mc:AlternateContent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</a:rPr>
              <a:t>Проектиране и реализиране на мобилно приложение за следене на полети .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91" name="CustomShape 2"/>
          <p:cNvSpPr/>
          <p:nvPr/>
        </p:nvSpPr>
        <p:spPr>
          <a:xfrm>
            <a:off x="913680" y="1732320"/>
            <a:ext cx="9912600" cy="40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7080">
              <a:lnSpc>
                <a:spcPct val="100000"/>
              </a:lnSpc>
              <a:spcBef>
                <a:spcPts val="1080"/>
              </a:spcBef>
              <a:spcAft>
                <a:spcPts val="601"/>
              </a:spcAft>
            </a:pPr>
            <a:endParaRPr b="0" lang="en-US" sz="18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1080"/>
              </a:spcBef>
              <a:spcAft>
                <a:spcPts val="601"/>
              </a:spcAft>
            </a:pPr>
            <a:r>
              <a:rPr b="0" lang="en-US" sz="54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5400" spc="-1" strike="noStrike">
                <a:solidFill>
                  <a:srgbClr val="e3e3e3"/>
                </a:solidFill>
                <a:latin typeface="Calisto MT"/>
              </a:rPr>
              <a:t>Благодаря Ви за вниманието !</a:t>
            </a:r>
            <a:endParaRPr b="0" lang="en-US" sz="54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1080"/>
              </a:spcBef>
              <a:spcAft>
                <a:spcPts val="601"/>
              </a:spcAft>
            </a:pPr>
            <a:endParaRPr b="0" lang="en-US" sz="54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Студент : Владимир Чаушев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Факултетен номер:367171</a:t>
            </a: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Специалност : КСТ</a:t>
            </a: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ustomShape 1"/>
          <p:cNvSpPr/>
          <p:nvPr/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</a:rPr>
              <a:t>Цел и задачи на дипломната работа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63" name="CustomShape 2"/>
          <p:cNvSpPr/>
          <p:nvPr/>
        </p:nvSpPr>
        <p:spPr>
          <a:xfrm>
            <a:off x="913680" y="1732320"/>
            <a:ext cx="10352880" cy="40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ctr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</a:pPr>
            <a:r>
              <a:rPr b="0" lang="en-US" sz="2400" spc="-1" strike="noStrike">
                <a:solidFill>
                  <a:srgbClr val="e3e3e3"/>
                </a:solidFill>
                <a:latin typeface="Calisto MT"/>
              </a:rPr>
              <a:t>Цел: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Създаване на уеб приложение за разпределение на студентско натоварване.</a:t>
            </a:r>
            <a:endParaRPr b="0" lang="en-US" sz="20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</a:pPr>
            <a:r>
              <a:rPr b="0" lang="en-US" sz="2400" spc="-1" strike="noStrike">
                <a:solidFill>
                  <a:srgbClr val="e3e3e3"/>
                </a:solidFill>
                <a:latin typeface="Calisto MT"/>
              </a:rPr>
              <a:t>Задачи:</a:t>
            </a:r>
            <a:endParaRPr b="0" lang="en-US" sz="2400" spc="-1" strike="noStrike">
              <a:latin typeface="Arial"/>
            </a:endParaRPr>
          </a:p>
          <a:p>
            <a:pPr marL="343080" indent="-3052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Изясняване на лиспващите функции на вече съществуващи приложения, които биха улеснили работата на студент или преподавател.</a:t>
            </a:r>
            <a:endParaRPr b="0" lang="en-US" sz="2000" spc="-1" strike="noStrike">
              <a:latin typeface="Arial"/>
            </a:endParaRPr>
          </a:p>
          <a:p>
            <a:pPr marL="343080" indent="-3052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Проектиране на интерфейса</a:t>
            </a:r>
            <a:endParaRPr b="0" lang="en-US" sz="2000" spc="-1" strike="noStrike">
              <a:latin typeface="Arial"/>
            </a:endParaRPr>
          </a:p>
          <a:p>
            <a:pPr marL="343080" indent="-3052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Функционалности</a:t>
            </a:r>
            <a:endParaRPr b="0" lang="en-US" sz="2000" spc="-1" strike="noStrike">
              <a:latin typeface="Arial"/>
            </a:endParaRPr>
          </a:p>
        </p:txBody>
      </p:sp>
    </p:spTree>
  </p:cSld>
  <p:transition spd="slow">
    <p:wheel spokes="1"/>
  </p:transition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</a:rPr>
              <a:t>Основни използвани технологии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913680" y="1732320"/>
            <a:ext cx="10352880" cy="40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052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Python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latin typeface="Arial"/>
            </a:endParaRPr>
          </a:p>
          <a:p>
            <a:pPr marL="343080" indent="-3052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Django Rest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latin typeface="Arial"/>
            </a:endParaRPr>
          </a:p>
          <a:p>
            <a:pPr marL="343080" indent="-3052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React JS</a:t>
            </a: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1013040" y="467640"/>
            <a:ext cx="9439200" cy="801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</a:rPr>
              <a:t>Архитектура на приложението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167" name="" descr=""/>
          <p:cNvPicPr/>
          <p:nvPr/>
        </p:nvPicPr>
        <p:blipFill>
          <a:blip r:embed="rId1"/>
          <a:stretch/>
        </p:blipFill>
        <p:spPr>
          <a:xfrm>
            <a:off x="2468880" y="1467000"/>
            <a:ext cx="6857640" cy="4750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</a:rPr>
              <a:t>HTTP заявки 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69" name="CustomShape 2"/>
          <p:cNvSpPr/>
          <p:nvPr/>
        </p:nvSpPr>
        <p:spPr>
          <a:xfrm>
            <a:off x="913680" y="1732320"/>
            <a:ext cx="10352880" cy="40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052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Заявката е от тип GET:</a:t>
            </a: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string URL = “http://localhost/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JetBrains Mono"/>
              </a:rPr>
              <a:t>api/students”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JetBrains Mono"/>
              </a:rPr>
              <a:t>Този URL ни дава данните за всички студенти.</a:t>
            </a:r>
            <a:endParaRPr b="0" lang="en-US" sz="2000" spc="-1" strike="noStrike">
              <a:latin typeface="Arial"/>
            </a:endParaRPr>
          </a:p>
          <a:p>
            <a:pPr marL="343080" indent="-3052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endParaRPr b="0" lang="en-US" sz="2000" spc="-1" strike="noStrike">
              <a:latin typeface="Arial"/>
            </a:endParaRPr>
          </a:p>
          <a:p>
            <a:pPr marL="343080" indent="-3052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 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Заявка от тип POST:</a:t>
            </a: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JetBrains Mono"/>
              </a:rPr>
              <a:t>string URL = “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JetBrains Mono"/>
                <a:hlinkClick r:id="rId1"/>
              </a:rPr>
              <a:t>http://localhost/api/email/group/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JetBrains Mono"/>
              </a:rPr>
              <a:t>&lt;int:group_id&gt;”</a:t>
            </a: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JetBrains Mono"/>
              </a:rPr>
              <a:t> 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JetBrains Mono"/>
              </a:rPr>
              <a:t>Чрез този URL и POST заявка към него с body {‘subject’: ‘email subject’, ‘body’: ‘main text of the email’} изпращаме email към дадена група като параметъра group_id е id-то на дадената група.</a:t>
            </a: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839880" y="457200"/>
            <a:ext cx="10715400" cy="225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100000"/>
              </a:lnSpc>
            </a:pPr>
            <a:br/>
            <a:r>
              <a:rPr b="0" lang="en-US" sz="3200" spc="-1" strike="noStrike">
                <a:solidFill>
                  <a:srgbClr val="e3e3e3"/>
                </a:solidFill>
                <a:latin typeface="Calisto MT"/>
              </a:rPr>
              <a:t>Данни предоставени от АPI.</a:t>
            </a:r>
            <a:br/>
            <a:r>
              <a:rPr b="0" lang="en-US" sz="32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32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32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3200" spc="-1" strike="noStrike">
                <a:solidFill>
                  <a:srgbClr val="e3e3e3"/>
                </a:solidFill>
                <a:latin typeface="Calisto MT"/>
              </a:rPr>
              <a:t>	</a:t>
            </a:r>
            <a:br/>
            <a:br/>
            <a:r>
              <a:rPr b="0" lang="en-US" sz="32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32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32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32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3200" spc="-1" strike="noStrike">
                <a:solidFill>
                  <a:srgbClr val="e3e3e3"/>
                </a:solidFill>
                <a:latin typeface="Calisto MT"/>
              </a:rPr>
              <a:t>	</a:t>
            </a:r>
            <a:r>
              <a:rPr b="0" lang="en-US" sz="3200" spc="-1" strike="noStrike">
                <a:solidFill>
                  <a:srgbClr val="e3e3e3"/>
                </a:solidFill>
                <a:latin typeface="Calisto MT"/>
              </a:rPr>
              <a:t>Пример:</a:t>
            </a:r>
            <a:br/>
            <a:endParaRPr b="0" lang="en-US" sz="3200" spc="-1" strike="noStrike">
              <a:latin typeface="Arial"/>
            </a:endParaRPr>
          </a:p>
        </p:txBody>
      </p:sp>
      <p:grpSp>
        <p:nvGrpSpPr>
          <p:cNvPr id="171" name="Group 2"/>
          <p:cNvGrpSpPr/>
          <p:nvPr/>
        </p:nvGrpSpPr>
        <p:grpSpPr>
          <a:xfrm>
            <a:off x="5183280" y="2496960"/>
            <a:ext cx="6171480" cy="3168720"/>
            <a:chOff x="5183280" y="2496960"/>
            <a:chExt cx="6171480" cy="3168720"/>
          </a:xfrm>
        </p:grpSpPr>
        <p:sp>
          <p:nvSpPr>
            <p:cNvPr id="172" name="CustomShape 3"/>
            <p:cNvSpPr/>
            <p:nvPr/>
          </p:nvSpPr>
          <p:spPr>
            <a:xfrm>
              <a:off x="5183280" y="2496960"/>
              <a:ext cx="6171480" cy="72468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53360" rIns="118080" tIns="153360" bIns="153720" anchor="ctr"/>
            <a:p>
              <a:pPr>
                <a:lnSpc>
                  <a:spcPct val="90000"/>
                </a:lnSpc>
                <a:spcAft>
                  <a:spcPts val="1086"/>
                </a:spcAft>
              </a:pPr>
              <a:r>
                <a:rPr b="0" lang="en-US" sz="3100" spc="-1" strike="noStrike">
                  <a:solidFill>
                    <a:srgbClr val="ffffff"/>
                  </a:solidFill>
                  <a:latin typeface="Calisto MT"/>
                  <a:ea typeface="DejaVu Sans"/>
                </a:rPr>
                <a:t>geography": {  "latitude": 43.5033,    </a:t>
              </a:r>
              <a:endParaRPr b="0" lang="en-US" sz="3100" spc="-1" strike="noStrike">
                <a:latin typeface="Arial"/>
              </a:endParaRPr>
            </a:p>
          </p:txBody>
        </p:sp>
        <p:sp>
          <p:nvSpPr>
            <p:cNvPr id="173" name="CustomShape 4"/>
            <p:cNvSpPr/>
            <p:nvPr/>
          </p:nvSpPr>
          <p:spPr>
            <a:xfrm>
              <a:off x="5183280" y="3360960"/>
              <a:ext cx="6171480" cy="72468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53360" rIns="118080" tIns="153360" bIns="153720" anchor="ctr"/>
            <a:p>
              <a:pPr>
                <a:lnSpc>
                  <a:spcPct val="90000"/>
                </a:lnSpc>
                <a:spcAft>
                  <a:spcPts val="1086"/>
                </a:spcAft>
              </a:pPr>
              <a:r>
                <a:rPr b="0" lang="en-US" sz="3100" spc="-1" strike="noStrike">
                  <a:solidFill>
                    <a:srgbClr val="ffffff"/>
                  </a:solidFill>
                  <a:latin typeface="Calisto MT"/>
                  <a:ea typeface="DejaVu Sans"/>
                </a:rPr>
                <a:t>"longitude": -79.1297,  </a:t>
              </a:r>
              <a:endParaRPr b="0" lang="en-US" sz="3100" spc="-1" strike="noStrike">
                <a:latin typeface="Arial"/>
              </a:endParaRPr>
            </a:p>
          </p:txBody>
        </p:sp>
        <p:sp>
          <p:nvSpPr>
            <p:cNvPr id="174" name="CustomShape 5"/>
            <p:cNvSpPr/>
            <p:nvPr/>
          </p:nvSpPr>
          <p:spPr>
            <a:xfrm>
              <a:off x="5183280" y="4126320"/>
              <a:ext cx="6171480" cy="72468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53360" rIns="118080" tIns="153360" bIns="153720" anchor="ctr"/>
            <a:p>
              <a:pPr>
                <a:lnSpc>
                  <a:spcPct val="90000"/>
                </a:lnSpc>
                <a:spcAft>
                  <a:spcPts val="1086"/>
                </a:spcAft>
              </a:pPr>
              <a:r>
                <a:rPr b="0" lang="en-US" sz="3100" spc="-1" strike="noStrike">
                  <a:solidFill>
                    <a:srgbClr val="ffffff"/>
                  </a:solidFill>
                  <a:latin typeface="Calisto MT"/>
                  <a:ea typeface="DejaVu Sans"/>
                </a:rPr>
                <a:t>"altitude": 7833.36,  </a:t>
              </a:r>
              <a:endParaRPr b="0" lang="en-US" sz="3100" spc="-1" strike="noStrike">
                <a:latin typeface="Arial"/>
              </a:endParaRPr>
            </a:p>
          </p:txBody>
        </p:sp>
        <p:sp>
          <p:nvSpPr>
            <p:cNvPr id="175" name="CustomShape 6"/>
            <p:cNvSpPr/>
            <p:nvPr/>
          </p:nvSpPr>
          <p:spPr>
            <a:xfrm>
              <a:off x="5183280" y="4941000"/>
              <a:ext cx="6171480" cy="72468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53360" rIns="118080" tIns="153360" bIns="153720" anchor="ctr"/>
            <a:p>
              <a:pPr>
                <a:lnSpc>
                  <a:spcPct val="90000"/>
                </a:lnSpc>
                <a:spcAft>
                  <a:spcPts val="1086"/>
                </a:spcAft>
              </a:pPr>
              <a:r>
                <a:rPr b="0" lang="en-US" sz="3100" spc="-1" strike="noStrike">
                  <a:solidFill>
                    <a:srgbClr val="ffffff"/>
                  </a:solidFill>
                  <a:latin typeface="Calisto MT"/>
                  <a:ea typeface="DejaVu Sans"/>
                </a:rPr>
                <a:t>"direction": 70  } </a:t>
              </a:r>
              <a:endParaRPr b="0" lang="en-US" sz="3100" spc="-1" strike="noStrike">
                <a:latin typeface="Arial"/>
              </a:endParaRPr>
            </a:p>
          </p:txBody>
        </p:sp>
      </p:grpSp>
      <p:grpSp>
        <p:nvGrpSpPr>
          <p:cNvPr id="176" name="Group 7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177" name="CustomShape 8"/>
          <p:cNvSpPr/>
          <p:nvPr/>
        </p:nvSpPr>
        <p:spPr>
          <a:xfrm>
            <a:off x="913680" y="2439360"/>
            <a:ext cx="4068000" cy="337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just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</a:pPr>
            <a:r>
              <a:rPr b="0" lang="en-US" sz="2400" spc="-1" strike="noStrike">
                <a:solidFill>
                  <a:srgbClr val="e3e3e3"/>
                </a:solidFill>
                <a:latin typeface="Calisto MT"/>
              </a:rPr>
              <a:t>Страниците използват HTTP Client за връзка между мобилното приложение и сървъра, получавайки данни под формата на JSON обекти получени от сървъра</a:t>
            </a:r>
            <a:endParaRPr b="0" lang="en-US" sz="2400" spc="-1" strike="noStrike">
              <a:latin typeface="Arial"/>
            </a:endParaRPr>
          </a:p>
        </p:txBody>
      </p:sp>
    </p:spTree>
  </p:cSld>
  <p:transition spd="slow">
    <p:split dir="out" orient="vert"/>
  </p:transition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</a:rPr>
              <a:t>Проектиране на интерфейса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913680" y="1732320"/>
            <a:ext cx="10352880" cy="40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052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Начален прозорец в който потребителя въвежда номера на търсения полет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latin typeface="Arial"/>
            </a:endParaRPr>
          </a:p>
          <a:p>
            <a:pPr marL="343080" indent="-3052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Прозорец за данни на полета в реално време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latin typeface="Arial"/>
            </a:endParaRPr>
          </a:p>
          <a:p>
            <a:pPr marL="343080" indent="-3052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Показване на полета на карта </a:t>
            </a: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</a:rPr>
              <a:t>Функционалности на приложението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81" name="CustomShape 2"/>
          <p:cNvSpPr/>
          <p:nvPr/>
        </p:nvSpPr>
        <p:spPr>
          <a:xfrm>
            <a:off x="913680" y="1732320"/>
            <a:ext cx="10352880" cy="40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052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Arial"/>
              <a:buChar char="•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Търсене на полет по съответния му номер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latin typeface="Arial"/>
            </a:endParaRPr>
          </a:p>
          <a:p>
            <a:pPr marL="343080" indent="-3052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Arial"/>
              <a:buChar char="•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Преглед на живите данни на съответния полет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latin typeface="Arial"/>
            </a:endParaRPr>
          </a:p>
          <a:p>
            <a:pPr marL="343080" indent="-3052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Arial"/>
              <a:buChar char="•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Визуализиране на карта</a:t>
            </a:r>
            <a:endParaRPr b="0" lang="en-US" sz="2000" spc="-1" strike="noStrike">
              <a:latin typeface="Arial"/>
            </a:endParaRPr>
          </a:p>
        </p:txBody>
      </p:sp>
    </p:spTree>
  </p:cSld>
  <p:transition spd="slow">
    <p:push dir="u"/>
  </p:transition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913680" y="1732320"/>
            <a:ext cx="5059800" cy="40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1800" spc="-1" strike="noStrike">
              <a:latin typeface="Arial"/>
            </a:endParaRPr>
          </a:p>
          <a:p>
            <a:pPr marL="343080" indent="-3052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След стартиране на приложението се показва следния прозорец, където потребителя трябва да въведе търсения от него полет.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183" name="Контейнер за съдържание 10" descr=""/>
          <p:cNvPicPr/>
          <p:nvPr/>
        </p:nvPicPr>
        <p:blipFill>
          <a:blip r:embed="rId1"/>
          <a:stretch/>
        </p:blipFill>
        <p:spPr>
          <a:xfrm>
            <a:off x="7262280" y="649440"/>
            <a:ext cx="3365280" cy="5141160"/>
          </a:xfrm>
          <a:prstGeom prst="rect">
            <a:avLst/>
          </a:prstGeom>
          <a:ln>
            <a:noFill/>
          </a:ln>
          <a:effectLst>
            <a:outerShdw blurRad="25400" dir="17880000">
              <a:srgbClr val="000000">
                <a:alpha val="46000"/>
              </a:srgbClr>
            </a:outerShdw>
          </a:effectLst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TM04033929[[fn=Плоча]]</Template>
  <TotalTime>1732</TotalTime>
  <Application>LibreOffice/6.0.7.3$Linux_X86_64 LibreOffice_project/00m0$Build-3</Application>
  <Words>431</Words>
  <Paragraphs>70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2019-09-30T17:59:25Z</dcterms:created>
  <dc:creator>Vladi</dc:creator>
  <dc:description/>
  <dc:language>en-US</dc:language>
  <cp:lastModifiedBy/>
  <dcterms:modified xsi:type="dcterms:W3CDTF">2020-07-13T17:42:51Z</dcterms:modified>
  <cp:revision>60</cp:revision>
  <dc:subject/>
  <dc:title>Дипломна работа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3</vt:i4>
  </property>
  <property fmtid="{D5CDD505-2E9C-101B-9397-08002B2CF9AE}" pid="8" name="PresentationFormat">
    <vt:lpwstr>Широк екран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13</vt:i4>
  </property>
</Properties>
</file>